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37"/>
  </p:notesMasterIdLst>
  <p:sldIdLst>
    <p:sldId id="256" r:id="rId2"/>
    <p:sldId id="549" r:id="rId3"/>
    <p:sldId id="550" r:id="rId4"/>
    <p:sldId id="551" r:id="rId5"/>
    <p:sldId id="552" r:id="rId6"/>
    <p:sldId id="553" r:id="rId7"/>
    <p:sldId id="554" r:id="rId8"/>
    <p:sldId id="555" r:id="rId9"/>
    <p:sldId id="558" r:id="rId10"/>
    <p:sldId id="560" r:id="rId11"/>
    <p:sldId id="561" r:id="rId12"/>
    <p:sldId id="562" r:id="rId13"/>
    <p:sldId id="586" r:id="rId14"/>
    <p:sldId id="563" r:id="rId15"/>
    <p:sldId id="565" r:id="rId16"/>
    <p:sldId id="566" r:id="rId17"/>
    <p:sldId id="567" r:id="rId18"/>
    <p:sldId id="574" r:id="rId19"/>
    <p:sldId id="568" r:id="rId20"/>
    <p:sldId id="585" r:id="rId21"/>
    <p:sldId id="569" r:id="rId22"/>
    <p:sldId id="570" r:id="rId23"/>
    <p:sldId id="571" r:id="rId24"/>
    <p:sldId id="572" r:id="rId25"/>
    <p:sldId id="573" r:id="rId26"/>
    <p:sldId id="575" r:id="rId27"/>
    <p:sldId id="577" r:id="rId28"/>
    <p:sldId id="578" r:id="rId29"/>
    <p:sldId id="583" r:id="rId30"/>
    <p:sldId id="579" r:id="rId31"/>
    <p:sldId id="580" r:id="rId32"/>
    <p:sldId id="581" r:id="rId33"/>
    <p:sldId id="582" r:id="rId34"/>
    <p:sldId id="564" r:id="rId35"/>
    <p:sldId id="584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1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6"/>
  </p:normalViewPr>
  <p:slideViewPr>
    <p:cSldViewPr>
      <p:cViewPr varScale="1">
        <p:scale>
          <a:sx n="111" d="100"/>
          <a:sy n="111" d="100"/>
        </p:scale>
        <p:origin x="1680" y="208"/>
      </p:cViewPr>
      <p:guideLst>
        <p:guide orient="horz" pos="2250"/>
        <p:guide pos="14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33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37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Practical Bioinformatics in the Genomics Era</a:t>
            </a:r>
            <a:endParaRPr lang="en-US" sz="3200" dirty="0"/>
          </a:p>
        </p:txBody>
      </p:sp>
      <p:pic>
        <p:nvPicPr>
          <p:cNvPr id="3" name="Picture 2" descr="mcarthur_cisco_trimm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93096"/>
            <a:ext cx="1749102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467544" y="6165304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Dr. Andrew McArthur (Prof)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5940152" y="6165304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Kara Tsang (TA)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C6554-CBF6-1547-9160-EA44CFF5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4250529"/>
            <a:ext cx="1865715" cy="18814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umb.ph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7956376" cy="363009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504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No Computer Science Experience Required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51520" y="4437112"/>
            <a:ext cx="8352928" cy="233548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Registered students are from Biochemistry, Biomedical Discovery &amp; Commercialization, Arts &amp; Sciences, </a:t>
            </a:r>
            <a:r>
              <a:rPr lang="en-US" sz="1800" dirty="0" err="1">
                <a:solidFill>
                  <a:schemeClr val="tx1"/>
                </a:solidFill>
              </a:rPr>
              <a:t>iSci</a:t>
            </a:r>
            <a:r>
              <a:rPr lang="en-US" sz="1800" dirty="0">
                <a:solidFill>
                  <a:schemeClr val="tx1"/>
                </a:solidFill>
              </a:rPr>
              <a:t>, Biology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goal is to teach you the theory and practice of analysis of real world research data in the biological / biomedical sciences.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will provide an introduction to Bioinformatics plus expand your research toolkit.</a:t>
            </a:r>
          </a:p>
        </p:txBody>
      </p:sp>
    </p:spTree>
    <p:extLst>
      <p:ext uri="{BB962C8B-B14F-4D97-AF65-F5344CB8AC3E}">
        <p14:creationId xmlns:p14="http://schemas.microsoft.com/office/powerpoint/2010/main" val="30433520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236988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- Mondays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Traditional lecture to introduce the topic and outline the key objectives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Overview and (optional) readings available in GitLab: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24448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ED033-452D-A748-9AE5-6A509893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124744"/>
            <a:ext cx="621396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386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1754327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– Wednesdays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Lab - 4 hour Problem-Based Learning Session (with break)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core assignment due on Avenue to Learn (deadline varies)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3 students give a 10 minute “Flash Update” presentation each week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11560" y="3261320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Schedule is on Avenue to Learn: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F052B-059A-4844-AD49-3155DCA25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95" y="3894128"/>
            <a:ext cx="7893877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468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Flash Updates</a:t>
            </a:r>
            <a:endParaRPr lang="en-US" sz="3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11560" y="1124744"/>
            <a:ext cx="7704856" cy="1584176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Course Schedule &amp; Rubric is on Avenue to Learn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Flash Update is a 10 minute PowerPoint presentation summarizing the key points of the assigned topic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Must include 3 https://</a:t>
            </a:r>
            <a:r>
              <a:rPr lang="en-US" sz="1800" dirty="0" err="1">
                <a:solidFill>
                  <a:schemeClr val="tx1"/>
                </a:solidFill>
              </a:rPr>
              <a:t>kahoot.com</a:t>
            </a:r>
            <a:r>
              <a:rPr lang="en-US" sz="1800" dirty="0">
                <a:solidFill>
                  <a:schemeClr val="tx1"/>
                </a:solidFill>
              </a:rPr>
              <a:t> questions!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PowerPoint file must be uploaded to Avenue to Learn by start of lab on Wednesdays!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23FCA-1520-3E4C-A1CA-427A95F0D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286492"/>
            <a:ext cx="8568952" cy="260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303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1029072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Outline &amp; Marking Rubrics are on Avenue to Learn: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3938280"/>
            <a:ext cx="8136904" cy="1938992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 textbook – primary literature only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Kara is available by appointment – see her first!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work submitted via Avenue to Learn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Late penalty of 10% per day (grade of zero after 4 days)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Use McMaster Student Absence Form for absence less than 3 days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Final exam covers the entirety of the course; multiple choice 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C9F94-3BE4-5344-80B6-30764AD7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898696"/>
            <a:ext cx="5904656" cy="160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514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Andrew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1124744"/>
            <a:ext cx="8136904" cy="347787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Undergraduate in Ecology &amp; Evolution (UWO)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PhD in Deep-Sea Biology (</a:t>
            </a:r>
            <a:r>
              <a:rPr lang="en-US" sz="2000" dirty="0" err="1"/>
              <a:t>UVic</a:t>
            </a:r>
            <a:r>
              <a:rPr lang="en-US" sz="20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Post-Doc at the Smithsonian Institution (Washington, DC)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Faculty at the Marine Biological Laboratory (Woods Hole, MA)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Left academia in 2006 – 10 years in the private sector with my own Bioinformatics company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Joined McMaster in late 2014 as the Cisco Research Chair in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Sequenced the </a:t>
            </a:r>
            <a:r>
              <a:rPr lang="en-US" sz="2000" i="1" dirty="0"/>
              <a:t>Giardia lamblia </a:t>
            </a:r>
            <a:r>
              <a:rPr lang="en-US" sz="2000" dirty="0"/>
              <a:t>genome, leads the Comprehensive Antibiotic Resistance Database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23528" y="4213537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Kara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5509681"/>
            <a:ext cx="8136904" cy="1015663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Undergrad degree in Biomedical Discovery &amp; Commercialization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PhD student in the McArthur Lab – Drug Resistance Analytics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MacDATA</a:t>
            </a:r>
            <a:r>
              <a:rPr lang="en-US" sz="2000" dirty="0"/>
              <a:t> Institute Graduate Fellow, OGS Award, etc.</a:t>
            </a:r>
          </a:p>
        </p:txBody>
      </p:sp>
    </p:spTree>
    <p:extLst>
      <p:ext uri="{BB962C8B-B14F-4D97-AF65-F5344CB8AC3E}">
        <p14:creationId xmlns:p14="http://schemas.microsoft.com/office/powerpoint/2010/main" val="428453990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‘Living’ Course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6768752" cy="347787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Each term </a:t>
            </a:r>
            <a:r>
              <a:rPr lang="mr-IN" sz="2000" dirty="0"/>
              <a:t>–</a:t>
            </a:r>
            <a:r>
              <a:rPr lang="en-US" sz="2000" dirty="0"/>
              <a:t> evolving lectures, data, tools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Problem-Based Learning, Inverted Teaching Style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Real Experimental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Not everything is going to go perfectly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Experimental data is messy – there may not be an “answer”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schedule is tentative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5% in-class assignments are tentative, some may be converted to participation marks</a:t>
            </a:r>
          </a:p>
          <a:p>
            <a:endParaRPr lang="en-US" sz="20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33084" y="4149080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Being Successful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37140" y="5351725"/>
            <a:ext cx="6768752" cy="132343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Attend all Labs &amp; Lectures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Ask questions and use your Teaching Assistant!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Keep up with Reading Assignments – Lectures &amp; Flash Updates</a:t>
            </a:r>
          </a:p>
        </p:txBody>
      </p:sp>
    </p:spTree>
    <p:extLst>
      <p:ext uri="{BB962C8B-B14F-4D97-AF65-F5344CB8AC3E}">
        <p14:creationId xmlns:p14="http://schemas.microsoft.com/office/powerpoint/2010/main" val="245747099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Questions about the Course?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41987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aven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46188"/>
            <a:ext cx="2394544" cy="598636"/>
          </a:xfrm>
          <a:prstGeom prst="rect">
            <a:avLst/>
          </a:prstGeom>
        </p:spPr>
      </p:pic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522780"/>
            <a:ext cx="1944216" cy="690196"/>
          </a:xfrm>
          <a:prstGeom prst="rect">
            <a:avLst/>
          </a:prstGeom>
        </p:spPr>
      </p:pic>
      <p:pic>
        <p:nvPicPr>
          <p:cNvPr id="5" name="Picture 4" descr="vpn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928884"/>
            <a:ext cx="1656184" cy="1012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1880" y="1124744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Avenue to Learn is central to the course – handing in assignments, schedules, Flash Update </a:t>
            </a:r>
            <a:r>
              <a:rPr lang="en-US" sz="1800" dirty="0" err="1"/>
              <a:t>powerpoints</a:t>
            </a:r>
            <a:r>
              <a:rPr lang="en-US" sz="1800" dirty="0"/>
              <a:t>, Lecture </a:t>
            </a:r>
            <a:r>
              <a:rPr lang="en-US" sz="1800" dirty="0" err="1"/>
              <a:t>powerpoints</a:t>
            </a:r>
            <a:r>
              <a:rPr lang="en-US" sz="1800" dirty="0"/>
              <a:t>, lab assignment downloads,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91880" y="242088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readings can be found on PubMed via a McMaster IP address or via the McMaster </a:t>
            </a:r>
            <a:r>
              <a:rPr lang="en-US" sz="1800" dirty="0" err="1"/>
              <a:t>LibAccess</a:t>
            </a:r>
            <a:r>
              <a:rPr lang="en-US" sz="1800" dirty="0"/>
              <a:t> portal if off campus: https://</a:t>
            </a:r>
            <a:r>
              <a:rPr lang="en-US" sz="1800" dirty="0" err="1"/>
              <a:t>libraryssl.lib.mcmaster.ca</a:t>
            </a:r>
            <a:r>
              <a:rPr lang="en-US" sz="1800" dirty="0"/>
              <a:t> (E-Journals)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1880" y="378486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LibAccess</a:t>
            </a:r>
            <a:r>
              <a:rPr lang="en-US" sz="1800" dirty="0"/>
              <a:t> and A2L cannot be accessed from off-campus unless you use the Virtual Private Network: http://</a:t>
            </a:r>
            <a:r>
              <a:rPr lang="en-US" sz="1800" dirty="0" err="1"/>
              <a:t>www.mcmaster.ca</a:t>
            </a:r>
            <a:r>
              <a:rPr lang="en-US" sz="1800" dirty="0"/>
              <a:t>/</a:t>
            </a:r>
            <a:r>
              <a:rPr lang="en-US" sz="1800" dirty="0" err="1"/>
              <a:t>uts</a:t>
            </a:r>
            <a:r>
              <a:rPr lang="en-US" sz="1800" dirty="0"/>
              <a:t>/network/</a:t>
            </a:r>
            <a:r>
              <a:rPr lang="en-US" sz="1800" dirty="0" err="1"/>
              <a:t>vpn</a:t>
            </a:r>
            <a:r>
              <a:rPr lang="en-US" sz="1800" dirty="0"/>
              <a:t>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3648" y="5229200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KTH B121 computers will automatically log you out after 10 minutes of no mouse movement – deleting all your work. Use Caffeine, but remember to log out!</a:t>
            </a:r>
          </a:p>
        </p:txBody>
      </p:sp>
    </p:spTree>
    <p:extLst>
      <p:ext uri="{BB962C8B-B14F-4D97-AF65-F5344CB8AC3E}">
        <p14:creationId xmlns:p14="http://schemas.microsoft.com/office/powerpoint/2010/main" val="201334497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3626841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941894" y="1268760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Officially – no food or drink in the lab. </a:t>
            </a:r>
          </a:p>
          <a:p>
            <a:endParaRPr lang="en-US" sz="1800" dirty="0"/>
          </a:p>
          <a:p>
            <a:r>
              <a:rPr lang="en-US" sz="1800" dirty="0"/>
              <a:t>Unofficially – be discrete and neat, eat in the hall during breaks.</a:t>
            </a:r>
          </a:p>
          <a:p>
            <a:endParaRPr lang="en-US" sz="1800" dirty="0"/>
          </a:p>
          <a:p>
            <a:r>
              <a:rPr lang="en-US" sz="1800" dirty="0"/>
              <a:t>Let me know if we need a break!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555E3-2960-B044-A36B-C3F2BA1AB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3301370" cy="1757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48A96-D054-8849-8F86-C0A21F214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501008"/>
            <a:ext cx="1647856" cy="2924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F0082B-CAB2-E94B-902E-45093573ED98}"/>
              </a:ext>
            </a:extLst>
          </p:cNvPr>
          <p:cNvSpPr txBox="1"/>
          <p:nvPr/>
        </p:nvSpPr>
        <p:spPr>
          <a:xfrm>
            <a:off x="2699792" y="3645024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Unexpected interruptions may happen!</a:t>
            </a:r>
          </a:p>
        </p:txBody>
      </p:sp>
    </p:spTree>
    <p:extLst>
      <p:ext uri="{BB962C8B-B14F-4D97-AF65-F5344CB8AC3E}">
        <p14:creationId xmlns:p14="http://schemas.microsoft.com/office/powerpoint/2010/main" val="427959692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2" name="Picture 1" descr="pubmed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01008"/>
            <a:ext cx="7164288" cy="319473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F596B-A82E-6C4C-BB5E-A5D4BE1C4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107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ubmed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01008"/>
            <a:ext cx="7128792" cy="3239852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6" name="Oval 5"/>
          <p:cNvSpPr/>
          <p:nvPr/>
        </p:nvSpPr>
        <p:spPr bwMode="auto">
          <a:xfrm>
            <a:off x="5508104" y="4077072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F72C03-6D82-5042-A439-D8AF79AB7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74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2" name="Picture 1" descr="pubmed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3501008"/>
            <a:ext cx="5620339" cy="316835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1142264" y="5971960"/>
            <a:ext cx="432048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B6DFD-C844-C448-B706-9E2E3F822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0139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3" name="Picture 2" descr="libaccess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29000"/>
            <a:ext cx="5328592" cy="324634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419872" y="5661248"/>
            <a:ext cx="792088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BB243-F742-5D47-8519-454FBF91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9245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2" name="Picture 1" descr="libaccess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29000"/>
            <a:ext cx="3240360" cy="323504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395536" y="3861048"/>
            <a:ext cx="792088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 bwMode="auto">
          <a:xfrm>
            <a:off x="467544" y="6453336"/>
            <a:ext cx="576064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ED3A9F-F12F-3947-9E36-7166E75D5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2144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Application of mathematical, statistical, and computational approaches to biological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Modern emphasis (and emphasis of this course) is upon genomic data, dominated by DNA sequencing.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Yet, bioinformatics is very broad &amp; diverse, 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chemoinformatics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protein structure, prediction of ligand binding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whole cell simulation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evolutionary biology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assay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analytics and machine learning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uniq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09120"/>
            <a:ext cx="7920880" cy="2067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6551766"/>
            <a:ext cx="4513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J. Chang. 2015. Core services: Reward </a:t>
            </a:r>
            <a:r>
              <a:rPr lang="en-US" sz="1100" dirty="0" err="1"/>
              <a:t>bioinformaticians</a:t>
            </a:r>
            <a:r>
              <a:rPr lang="en-US" sz="1100" dirty="0"/>
              <a:t>. Nature 520:151-2.</a:t>
            </a:r>
          </a:p>
        </p:txBody>
      </p:sp>
    </p:spTree>
    <p:extLst>
      <p:ext uri="{BB962C8B-B14F-4D97-AF65-F5344CB8AC3E}">
        <p14:creationId xmlns:p14="http://schemas.microsoft.com/office/powerpoint/2010/main" val="122473337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Even 10 years ago collecting low- to mid-volume data (e.g. DNA sequencing) was slow and expensive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Now – large scale data collection fast and inexpensive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DNA sequencing is quickly becoming an “assay” – performed by many researchers whose primary goal is not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now need a balance between bioinformatics labs / core facilities and translating the skill set to researchers in all areas of bioscience</a:t>
            </a:r>
          </a:p>
        </p:txBody>
      </p:sp>
      <p:pic>
        <p:nvPicPr>
          <p:cNvPr id="6" name="Picture 5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3085219" cy="2058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914" y="4157408"/>
            <a:ext cx="1638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Illumina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  <p:pic>
        <p:nvPicPr>
          <p:cNvPr id="8" name="Picture 7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32856"/>
            <a:ext cx="3584399" cy="20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76056" y="4149080"/>
            <a:ext cx="1721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Nanopore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296931281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 – Relative Costs</a:t>
            </a:r>
            <a:endParaRPr lang="en-US" sz="3200" dirty="0"/>
          </a:p>
        </p:txBody>
      </p:sp>
      <p:pic>
        <p:nvPicPr>
          <p:cNvPr id="4" name="Picture 3" descr="fu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484784"/>
            <a:ext cx="7452320" cy="4451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5871254"/>
            <a:ext cx="8366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  <a:p>
            <a:endParaRPr lang="en-US" sz="1100" dirty="0"/>
          </a:p>
          <a:p>
            <a:r>
              <a:rPr lang="en-US" sz="1100" dirty="0"/>
              <a:t>Next Generation Sequencing (NGS) – Low cost, high volume advanced sequencing methods, e.g. </a:t>
            </a:r>
            <a:r>
              <a:rPr lang="en-US" sz="1100" dirty="0" err="1"/>
              <a:t>Solexa</a:t>
            </a:r>
            <a:r>
              <a:rPr lang="en-US" sz="1100" dirty="0"/>
              <a:t>/</a:t>
            </a:r>
            <a:r>
              <a:rPr lang="en-US" sz="1100" dirty="0" err="1"/>
              <a:t>Illumina</a:t>
            </a:r>
            <a:r>
              <a:rPr lang="en-US" sz="1100" dirty="0"/>
              <a:t> massively parallel sequencing </a:t>
            </a:r>
          </a:p>
          <a:p>
            <a:r>
              <a:rPr lang="en-US" sz="1100" dirty="0"/>
              <a:t>Pre-NGS – High cost, low volume DNA sequencing based on the Sanger sequencing method</a:t>
            </a:r>
          </a:p>
        </p:txBody>
      </p:sp>
    </p:spTree>
    <p:extLst>
      <p:ext uri="{BB962C8B-B14F-4D97-AF65-F5344CB8AC3E}">
        <p14:creationId xmlns:p14="http://schemas.microsoft.com/office/powerpoint/2010/main" val="341919082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can be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H</a:t>
            </a:r>
            <a:r>
              <a:rPr lang="is-IS" sz="2000" dirty="0"/>
              <a:t>ypothesis testing using experimentally generated data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curation and knowledge integration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mining as part of experimental design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There are no ‘one size fits all’ analyses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“Pure” bioinformatics is rare – new algorithm or data schema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Most bioinformatics is “applied” and highly collaborative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Bioinformaticians</a:t>
            </a:r>
            <a:r>
              <a:rPr lang="en-US" sz="2000" dirty="0"/>
              <a:t> need to understand the biology and lab work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course will survey a number of key applied bioinformatics questions, with an introduction to the underlying theory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course emphasizes breadth instead of depth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Go deeper...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Bioinformatics 4th year thesis project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Co-Op in a Bioinformatics lab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Graduate school</a:t>
            </a:r>
          </a:p>
        </p:txBody>
      </p:sp>
    </p:spTree>
    <p:extLst>
      <p:ext uri="{BB962C8B-B14F-4D97-AF65-F5344CB8AC3E}">
        <p14:creationId xmlns:p14="http://schemas.microsoft.com/office/powerpoint/2010/main" val="408482571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6115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8136904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is one of the data sciences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– actual measurements and observations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metadata – information on methods, observer ID, date time,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software &amp;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databases and data formats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computing hardware &amp; networks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Publish and share your data or it might as well not exist!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Permanent identifiers are essential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Follow data and </a:t>
            </a:r>
            <a:r>
              <a:rPr lang="en-US" sz="2000"/>
              <a:t>file format </a:t>
            </a:r>
            <a:r>
              <a:rPr lang="en-US" sz="2000" dirty="0"/>
              <a:t>standards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Document and share your methods, software &amp; workflows – this is important metadata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Love your data scientist – </a:t>
            </a:r>
            <a:r>
              <a:rPr lang="en-US" sz="2000" dirty="0" err="1"/>
              <a:t>Biocurators</a:t>
            </a:r>
            <a:r>
              <a:rPr lang="en-US" sz="2000" dirty="0"/>
              <a:t> are the underdogs of modern biological research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54398805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 err="1"/>
              <a:t>BioCuration</a:t>
            </a:r>
            <a:r>
              <a:rPr lang="en-US" sz="3200" b="1" dirty="0"/>
              <a:t> &amp; Databases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4509120"/>
            <a:ext cx="8424936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One of the most important tools in bioinformatics today is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Primary – raw data – DNA sequence, protein structure, chemical structure, gene expression measurements, </a:t>
            </a:r>
            <a:r>
              <a:rPr lang="en-US" sz="1800" dirty="0" err="1"/>
              <a:t>etc</a:t>
            </a:r>
            <a:endParaRPr lang="en-US" sz="1800" dirty="0"/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Secondary – integration of many sources of primary data, often organism-specific (e.g. </a:t>
            </a:r>
            <a:r>
              <a:rPr lang="en-US" sz="1800" i="1" dirty="0"/>
              <a:t>Drosophila</a:t>
            </a:r>
            <a:r>
              <a:rPr lang="en-US" sz="1800" dirty="0"/>
              <a:t> DB) or area specific (e.g. drug-drug interaction DB)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Literature </a:t>
            </a:r>
            <a:r>
              <a:rPr lang="en-US" sz="1800" dirty="0" err="1"/>
              <a:t>curation</a:t>
            </a:r>
            <a:r>
              <a:rPr lang="en-US" sz="1800" dirty="0"/>
              <a:t> (human or automated) and higher-level conceptual organization of knowledge (e.g. ontologies) increasingly important</a:t>
            </a:r>
            <a:endParaRPr lang="is-IS" sz="1800" dirty="0"/>
          </a:p>
        </p:txBody>
      </p:sp>
      <p:pic>
        <p:nvPicPr>
          <p:cNvPr id="3" name="Picture 2" descr="biocurato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80728"/>
            <a:ext cx="4152869" cy="316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711" y="4103494"/>
            <a:ext cx="6461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Burge et al. 2012. </a:t>
            </a:r>
            <a:r>
              <a:rPr lang="en-US" sz="1100" dirty="0" err="1"/>
              <a:t>Biocurators</a:t>
            </a:r>
            <a:r>
              <a:rPr lang="en-US" sz="1100" dirty="0"/>
              <a:t> and </a:t>
            </a:r>
            <a:r>
              <a:rPr lang="en-US" sz="1100" dirty="0" err="1"/>
              <a:t>biocuration</a:t>
            </a:r>
            <a:r>
              <a:rPr lang="en-US" sz="1100" dirty="0"/>
              <a:t>: surveying the 21st century challenges. Database Mar 20:bar059</a:t>
            </a:r>
          </a:p>
        </p:txBody>
      </p:sp>
    </p:spTree>
    <p:extLst>
      <p:ext uri="{BB962C8B-B14F-4D97-AF65-F5344CB8AC3E}">
        <p14:creationId xmlns:p14="http://schemas.microsoft.com/office/powerpoint/2010/main" val="389184301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1126992"/>
            <a:ext cx="81369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Central Dogma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8" name="Picture 7" descr="dnatopro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99110"/>
            <a:ext cx="1920096" cy="1772816"/>
          </a:xfrm>
          <a:prstGeom prst="rect">
            <a:avLst/>
          </a:prstGeom>
        </p:spPr>
      </p:pic>
      <p:pic>
        <p:nvPicPr>
          <p:cNvPr id="10" name="Picture 9" descr="L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99110"/>
            <a:ext cx="1786414" cy="179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2208" y="3399310"/>
            <a:ext cx="5782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from "Genetic Science Learning Center, University of Utah, http://</a:t>
            </a:r>
            <a:r>
              <a:rPr lang="en-US" sz="1100" dirty="0" err="1"/>
              <a:t>learn.genetics.utah.edu</a:t>
            </a:r>
            <a:r>
              <a:rPr lang="en-US" sz="1100" dirty="0"/>
              <a:t>."</a:t>
            </a:r>
          </a:p>
        </p:txBody>
      </p:sp>
      <p:pic>
        <p:nvPicPr>
          <p:cNvPr id="12" name="Picture 11" descr="DN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79" y="1599110"/>
            <a:ext cx="1853242" cy="1794719"/>
          </a:xfrm>
          <a:prstGeom prst="rect">
            <a:avLst/>
          </a:prstGeom>
        </p:spPr>
      </p:pic>
      <p:pic>
        <p:nvPicPr>
          <p:cNvPr id="13" name="Picture 12" descr="Tand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83" y="3759350"/>
            <a:ext cx="3276633" cy="2621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0232" y="4293096"/>
            <a:ext cx="216024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adenine and guanine are purines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cytosine, thymine, and uracil are </a:t>
            </a:r>
            <a:r>
              <a:rPr lang="en-US" sz="1100" dirty="0" err="1"/>
              <a:t>pyrimidines</a:t>
            </a:r>
            <a:endParaRPr lang="en-US" sz="1100" dirty="0"/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982038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1126992"/>
            <a:ext cx="813690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Moore’s Law (computer processor speed doubles every 18 months) and </a:t>
            </a:r>
            <a:r>
              <a:rPr lang="en-US" sz="2000" dirty="0" err="1"/>
              <a:t>Kryder’s</a:t>
            </a:r>
            <a:r>
              <a:rPr lang="en-US" sz="2000" dirty="0"/>
              <a:t> Law (disk storage capacity doubles every 14 months) are critical to the future of biological research, see http://</a:t>
            </a:r>
            <a:r>
              <a:rPr lang="en-US" sz="2000" dirty="0" err="1"/>
              <a:t>www.scientificamerican.com</a:t>
            </a:r>
            <a:r>
              <a:rPr lang="en-US" sz="2000" dirty="0"/>
              <a:t>/article/</a:t>
            </a:r>
            <a:r>
              <a:rPr lang="en-US" sz="2000" dirty="0" err="1"/>
              <a:t>kryders</a:t>
            </a:r>
            <a:r>
              <a:rPr lang="en-US" sz="2000" dirty="0"/>
              <a:t>-law/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Will advances in DNA sequencing outstrip Moore’s and </a:t>
            </a:r>
            <a:r>
              <a:rPr lang="en-US" sz="2000" dirty="0" err="1"/>
              <a:t>Kryder’s</a:t>
            </a:r>
            <a:r>
              <a:rPr lang="en-US" sz="2000" dirty="0"/>
              <a:t> law?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2" name="Picture 1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3312368"/>
            <a:ext cx="4262607" cy="2780928"/>
          </a:xfrm>
          <a:prstGeom prst="rect">
            <a:avLst/>
          </a:prstGeom>
        </p:spPr>
      </p:pic>
      <p:pic>
        <p:nvPicPr>
          <p:cNvPr id="3" name="Picture 2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316830"/>
            <a:ext cx="4369833" cy="2776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1520" y="6093296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6094457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5892" y="4535542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485629" y="4221088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7829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7438C-DF19-E44A-BC30-A28CCC9B4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28800"/>
            <a:ext cx="7956376" cy="263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6248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B2C31B-F85F-2A42-B36E-418597F93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86" y="1430642"/>
            <a:ext cx="8326683" cy="4518638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 rot="20079558">
            <a:off x="24582" y="4941413"/>
            <a:ext cx="1221809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Harleen</a:t>
            </a:r>
            <a:r>
              <a:rPr lang="en-US" sz="12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 Sangha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91D2A-33EA-C44C-9B05-465C1687FD69}"/>
              </a:ext>
            </a:extLst>
          </p:cNvPr>
          <p:cNvSpPr txBox="1"/>
          <p:nvPr/>
        </p:nvSpPr>
        <p:spPr>
          <a:xfrm rot="20079558">
            <a:off x="-42136" y="5498946"/>
            <a:ext cx="1359668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Vanessa </a:t>
            </a:r>
            <a:r>
              <a:rPr lang="en-US" sz="1200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Catenacci</a:t>
            </a:r>
            <a:endParaRPr lang="en-US" sz="120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Apple Chancery"/>
              <a:cs typeface="Apple Chancery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D3C5A-9025-3F44-A181-A0D13BD55889}"/>
              </a:ext>
            </a:extLst>
          </p:cNvPr>
          <p:cNvSpPr txBox="1"/>
          <p:nvPr/>
        </p:nvSpPr>
        <p:spPr>
          <a:xfrm rot="20079558">
            <a:off x="260499" y="4287478"/>
            <a:ext cx="1045479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Hardil</a:t>
            </a:r>
            <a:r>
              <a:rPr lang="en-US" sz="12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 Bhatt</a:t>
            </a:r>
          </a:p>
        </p:txBody>
      </p:sp>
    </p:spTree>
    <p:extLst>
      <p:ext uri="{BB962C8B-B14F-4D97-AF65-F5344CB8AC3E}">
        <p14:creationId xmlns:p14="http://schemas.microsoft.com/office/powerpoint/2010/main" val="11489538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701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05680" y="764704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Problem-Based Learning | Real Experimental Data | Hands-On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357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 weeks from now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g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14" y="2492896"/>
            <a:ext cx="1954120" cy="1954120"/>
          </a:xfrm>
          <a:prstGeom prst="rect">
            <a:avLst/>
          </a:prstGeom>
        </p:spPr>
      </p:pic>
      <p:pic>
        <p:nvPicPr>
          <p:cNvPr id="4" name="Picture 3" descr="PC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90" y="4391562"/>
            <a:ext cx="1318586" cy="13185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051720" y="5421560"/>
            <a:ext cx="640871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Annotation of the toxicological </a:t>
            </a:r>
            <a:r>
              <a:rPr lang="en-US" sz="1800" b="1" dirty="0" err="1">
                <a:solidFill>
                  <a:schemeClr val="tx1"/>
                </a:solidFill>
              </a:rPr>
              <a:t>defensome</a:t>
            </a:r>
            <a:r>
              <a:rPr lang="en-US" sz="1800" b="1" dirty="0">
                <a:solidFill>
                  <a:schemeClr val="tx1"/>
                </a:solidFill>
              </a:rPr>
              <a:t> of a Shark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604867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8A137-B49E-BC4C-A2AF-BE3F0BE89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811" y="2514482"/>
            <a:ext cx="2924450" cy="1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26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Before Reading Break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Process sequencing data using the command line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cl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96" y="2383961"/>
            <a:ext cx="5504864" cy="34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504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Early November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genomics to analyze a pathogen outbreak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250px-Salmonella_typh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48880"/>
            <a:ext cx="3175000" cy="2997200"/>
          </a:xfrm>
          <a:prstGeom prst="rect">
            <a:avLst/>
          </a:prstGeom>
        </p:spPr>
      </p:pic>
      <p:pic>
        <p:nvPicPr>
          <p:cNvPr id="3" name="Picture 2" descr="F1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1911880" cy="19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515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end of November</a:t>
            </a:r>
            <a:r>
              <a:rPr lang="is-IS" sz="3200" b="1" dirty="0"/>
              <a:t>…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cloud computing to analyze gene expression data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Galaxy_FirstAnalysis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76872"/>
            <a:ext cx="4932040" cy="37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1808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2876</TotalTime>
  <Words>1529</Words>
  <Application>Microsoft Macintosh PowerPoint</Application>
  <PresentationFormat>On-screen Show (4:3)</PresentationFormat>
  <Paragraphs>237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Apple Chancery</vt:lpstr>
      <vt:lpstr>Arial</vt:lpstr>
      <vt:lpstr>Times</vt:lpstr>
      <vt:lpstr>Times New Roman</vt:lpstr>
      <vt:lpstr>DalhousieTemplate</vt:lpstr>
      <vt:lpstr>Biochem 3BP3  Practical Bioinformatics in the Genomics Era</vt:lpstr>
      <vt:lpstr>Practical</vt:lpstr>
      <vt:lpstr>Practical</vt:lpstr>
      <vt:lpstr>Practical</vt:lpstr>
      <vt:lpstr>Practical</vt:lpstr>
      <vt:lpstr>For Example…</vt:lpstr>
      <vt:lpstr>For Example…</vt:lpstr>
      <vt:lpstr>For Example…</vt:lpstr>
      <vt:lpstr>For Example…</vt:lpstr>
      <vt:lpstr>No Computer Science Experience Required</vt:lpstr>
      <vt:lpstr>Course Structure</vt:lpstr>
      <vt:lpstr>Course Structure</vt:lpstr>
      <vt:lpstr>Course Structure</vt:lpstr>
      <vt:lpstr>Flash Updates</vt:lpstr>
      <vt:lpstr>Course Structure</vt:lpstr>
      <vt:lpstr>Andrew</vt:lpstr>
      <vt:lpstr>A ‘Living’ Course</vt:lpstr>
      <vt:lpstr>Questions about the Course?</vt:lpstr>
      <vt:lpstr>A few things…</vt:lpstr>
      <vt:lpstr>A few things…</vt:lpstr>
      <vt:lpstr>Using PubMed</vt:lpstr>
      <vt:lpstr>Using PubMed</vt:lpstr>
      <vt:lpstr>Using PubMed</vt:lpstr>
      <vt:lpstr>Using PubMed</vt:lpstr>
      <vt:lpstr>Using PubMed</vt:lpstr>
      <vt:lpstr>Bioinformatics</vt:lpstr>
      <vt:lpstr>Bioinformatics</vt:lpstr>
      <vt:lpstr>Bioinformatics – Relative Costs</vt:lpstr>
      <vt:lpstr>Bioinformatics</vt:lpstr>
      <vt:lpstr>Bioinformatics</vt:lpstr>
      <vt:lpstr>BioCuration &amp; Databases</vt:lpstr>
      <vt:lpstr>Next Week’s Lab focuses on Databases</vt:lpstr>
      <vt:lpstr>Next Week’s Lab focuses on Databases</vt:lpstr>
      <vt:lpstr>This week &amp; next...</vt:lpstr>
      <vt:lpstr>This week &amp; next...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Andrew G. McArthur</cp:lastModifiedBy>
  <cp:revision>1093</cp:revision>
  <dcterms:created xsi:type="dcterms:W3CDTF">2013-12-16T15:15:05Z</dcterms:created>
  <dcterms:modified xsi:type="dcterms:W3CDTF">2019-09-05T14:46:56Z</dcterms:modified>
</cp:coreProperties>
</file>